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60" r:id="rId7"/>
    <p:sldId id="263" r:id="rId8"/>
    <p:sldId id="258" r:id="rId9"/>
    <p:sldId id="259"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EA68A2-DDBE-1E50-0887-6EEE063343D4}" name="GAP BIZKAIA" initials="GB" userId="c4c7a716e932f7b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A92"/>
    <a:srgbClr val="00B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2189" autoAdjust="0"/>
  </p:normalViewPr>
  <p:slideViewPr>
    <p:cSldViewPr snapToGrid="0">
      <p:cViewPr varScale="1">
        <p:scale>
          <a:sx n="59" d="100"/>
          <a:sy n="59" d="100"/>
        </p:scale>
        <p:origin x="10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P BIZKAIA" userId="c4c7a716e932f7b5" providerId="LiveId" clId="{E8144D5F-C820-4F7C-8FA0-CE17CBA77331}"/>
    <pc:docChg chg="modSld">
      <pc:chgData name="GAP BIZKAIA" userId="c4c7a716e932f7b5" providerId="LiveId" clId="{E8144D5F-C820-4F7C-8FA0-CE17CBA77331}" dt="2021-10-13T11:36:16.303" v="51" actId="20577"/>
      <pc:docMkLst>
        <pc:docMk/>
      </pc:docMkLst>
      <pc:sldChg chg="delCm">
        <pc:chgData name="GAP BIZKAIA" userId="c4c7a716e932f7b5" providerId="LiveId" clId="{E8144D5F-C820-4F7C-8FA0-CE17CBA77331}" dt="2021-10-13T11:32:46.033" v="0"/>
        <pc:sldMkLst>
          <pc:docMk/>
          <pc:sldMk cId="2389995507" sldId="257"/>
        </pc:sldMkLst>
      </pc:sldChg>
      <pc:sldChg chg="modNotesTx">
        <pc:chgData name="GAP BIZKAIA" userId="c4c7a716e932f7b5" providerId="LiveId" clId="{E8144D5F-C820-4F7C-8FA0-CE17CBA77331}" dt="2021-10-13T11:35:29.242" v="40" actId="20577"/>
        <pc:sldMkLst>
          <pc:docMk/>
          <pc:sldMk cId="2201812050" sldId="258"/>
        </pc:sldMkLst>
      </pc:sldChg>
      <pc:sldChg chg="modSp mod">
        <pc:chgData name="GAP BIZKAIA" userId="c4c7a716e932f7b5" providerId="LiveId" clId="{E8144D5F-C820-4F7C-8FA0-CE17CBA77331}" dt="2021-10-13T11:36:16.303" v="51" actId="20577"/>
        <pc:sldMkLst>
          <pc:docMk/>
          <pc:sldMk cId="3376026323" sldId="259"/>
        </pc:sldMkLst>
        <pc:spChg chg="mod">
          <ac:chgData name="GAP BIZKAIA" userId="c4c7a716e932f7b5" providerId="LiveId" clId="{E8144D5F-C820-4F7C-8FA0-CE17CBA77331}" dt="2021-10-13T11:36:16.303" v="51" actId="20577"/>
          <ac:spMkLst>
            <pc:docMk/>
            <pc:sldMk cId="3376026323" sldId="259"/>
            <ac:spMk id="3" creationId="{4EFF894B-A4B5-4E73-92C9-B66CC1430B86}"/>
          </ac:spMkLst>
        </pc:spChg>
      </pc:sldChg>
      <pc:sldChg chg="modSp mod">
        <pc:chgData name="GAP BIZKAIA" userId="c4c7a716e932f7b5" providerId="LiveId" clId="{E8144D5F-C820-4F7C-8FA0-CE17CBA77331}" dt="2021-10-13T11:33:33.273" v="14" actId="20577"/>
        <pc:sldMkLst>
          <pc:docMk/>
          <pc:sldMk cId="3802422770" sldId="260"/>
        </pc:sldMkLst>
        <pc:spChg chg="mod">
          <ac:chgData name="GAP BIZKAIA" userId="c4c7a716e932f7b5" providerId="LiveId" clId="{E8144D5F-C820-4F7C-8FA0-CE17CBA77331}" dt="2021-10-13T11:33:33.273" v="14" actId="20577"/>
          <ac:spMkLst>
            <pc:docMk/>
            <pc:sldMk cId="3802422770" sldId="260"/>
            <ac:spMk id="3" creationId="{34B4C4AE-3F76-4AF4-A1C4-E9D82AB52EEC}"/>
          </ac:spMkLst>
        </pc:spChg>
      </pc:sldChg>
      <pc:sldChg chg="modSp mod">
        <pc:chgData name="GAP BIZKAIA" userId="c4c7a716e932f7b5" providerId="LiveId" clId="{E8144D5F-C820-4F7C-8FA0-CE17CBA77331}" dt="2021-10-13T11:33:52.703" v="28" actId="20577"/>
        <pc:sldMkLst>
          <pc:docMk/>
          <pc:sldMk cId="1865544811" sldId="263"/>
        </pc:sldMkLst>
        <pc:spChg chg="mod">
          <ac:chgData name="GAP BIZKAIA" userId="c4c7a716e932f7b5" providerId="LiveId" clId="{E8144D5F-C820-4F7C-8FA0-CE17CBA77331}" dt="2021-10-13T11:33:52.703" v="28" actId="20577"/>
          <ac:spMkLst>
            <pc:docMk/>
            <pc:sldMk cId="1865544811" sldId="263"/>
            <ac:spMk id="3" creationId="{34B4C4AE-3F76-4AF4-A1C4-E9D82AB52EEC}"/>
          </ac:spMkLst>
        </pc:spChg>
      </pc:sldChg>
    </pc:docChg>
  </pc:docChgLst>
  <pc:docChgLst>
    <pc:chgData name="GAP BIZKAIA" userId="c4c7a716e932f7b5" providerId="LiveId" clId="{3E197019-12A0-4EF8-AD70-2504857ABFE6}"/>
    <pc:docChg chg="">
      <pc:chgData name="GAP BIZKAIA" userId="c4c7a716e932f7b5" providerId="LiveId" clId="{3E197019-12A0-4EF8-AD70-2504857ABFE6}" dt="2021-09-15T07:30:16.934" v="0"/>
      <pc:docMkLst>
        <pc:docMk/>
      </pc:docMkLst>
      <pc:sldChg chg="addCm">
        <pc:chgData name="GAP BIZKAIA" userId="c4c7a716e932f7b5" providerId="LiveId" clId="{3E197019-12A0-4EF8-AD70-2504857ABFE6}" dt="2021-09-15T07:30:16.934" v="0"/>
        <pc:sldMkLst>
          <pc:docMk/>
          <pc:sldMk cId="2389995507" sldId="257"/>
        </pc:sldMkLst>
      </pc:sldChg>
    </pc:docChg>
  </pc:docChgLst>
  <pc:docChgLst>
    <pc:chgData name="GAP BIZKAIA" userId="c4c7a716e932f7b5" providerId="LiveId" clId="{B118C711-CAF4-4842-A5E4-7FA33F750379}"/>
    <pc:docChg chg="undo custSel modSld">
      <pc:chgData name="GAP BIZKAIA" userId="c4c7a716e932f7b5" providerId="LiveId" clId="{B118C711-CAF4-4842-A5E4-7FA33F750379}" dt="2021-05-03T07:13:44.570" v="189" actId="20577"/>
      <pc:docMkLst>
        <pc:docMk/>
      </pc:docMkLst>
      <pc:sldChg chg="addSp modSp mod">
        <pc:chgData name="GAP BIZKAIA" userId="c4c7a716e932f7b5" providerId="LiveId" clId="{B118C711-CAF4-4842-A5E4-7FA33F750379}" dt="2021-04-28T06:44:18.302" v="28" actId="790"/>
        <pc:sldMkLst>
          <pc:docMk/>
          <pc:sldMk cId="3606353841" sldId="256"/>
        </pc:sldMkLst>
        <pc:spChg chg="mod">
          <ac:chgData name="GAP BIZKAIA" userId="c4c7a716e932f7b5" providerId="LiveId" clId="{B118C711-CAF4-4842-A5E4-7FA33F750379}" dt="2021-04-28T06:44:18.302" v="28" actId="790"/>
          <ac:spMkLst>
            <pc:docMk/>
            <pc:sldMk cId="3606353841" sldId="256"/>
            <ac:spMk id="2" creationId="{106A4083-00EB-4C12-9556-7703445AF0C7}"/>
          </ac:spMkLst>
        </pc:spChg>
        <pc:spChg chg="add mod">
          <ac:chgData name="GAP BIZKAIA" userId="c4c7a716e932f7b5" providerId="LiveId" clId="{B118C711-CAF4-4842-A5E4-7FA33F750379}" dt="2021-04-28T06:43:22.410" v="2" actId="208"/>
          <ac:spMkLst>
            <pc:docMk/>
            <pc:sldMk cId="3606353841" sldId="256"/>
            <ac:spMk id="3" creationId="{2219968A-445B-4B4F-8C53-3B40C96EC789}"/>
          </ac:spMkLst>
        </pc:spChg>
        <pc:grpChg chg="add mod">
          <ac:chgData name="GAP BIZKAIA" userId="c4c7a716e932f7b5" providerId="LiveId" clId="{B118C711-CAF4-4842-A5E4-7FA33F750379}" dt="2021-04-28T06:43:39.808" v="3"/>
          <ac:grpSpMkLst>
            <pc:docMk/>
            <pc:sldMk cId="3606353841" sldId="256"/>
            <ac:grpSpMk id="6" creationId="{A4267051-580E-402F-AE33-55BE043F781A}"/>
          </ac:grpSpMkLst>
        </pc:grpChg>
        <pc:picChg chg="mod">
          <ac:chgData name="GAP BIZKAIA" userId="c4c7a716e932f7b5" providerId="LiveId" clId="{B118C711-CAF4-4842-A5E4-7FA33F750379}" dt="2021-04-28T06:43:39.808" v="3"/>
          <ac:picMkLst>
            <pc:docMk/>
            <pc:sldMk cId="3606353841" sldId="256"/>
            <ac:picMk id="7" creationId="{8CE1FB92-787B-45FB-8CC6-799137959BD1}"/>
          </ac:picMkLst>
        </pc:picChg>
        <pc:picChg chg="mod">
          <ac:chgData name="GAP BIZKAIA" userId="c4c7a716e932f7b5" providerId="LiveId" clId="{B118C711-CAF4-4842-A5E4-7FA33F750379}" dt="2021-04-28T06:43:39.808" v="3"/>
          <ac:picMkLst>
            <pc:docMk/>
            <pc:sldMk cId="3606353841" sldId="256"/>
            <ac:picMk id="8" creationId="{A40CA23A-9C76-43B1-83AF-C746FC751145}"/>
          </ac:picMkLst>
        </pc:picChg>
      </pc:sldChg>
      <pc:sldChg chg="modSp mod modNotesTx">
        <pc:chgData name="GAP BIZKAIA" userId="c4c7a716e932f7b5" providerId="LiveId" clId="{B118C711-CAF4-4842-A5E4-7FA33F750379}" dt="2021-04-28T06:49:39.456" v="105" actId="790"/>
        <pc:sldMkLst>
          <pc:docMk/>
          <pc:sldMk cId="2389995507" sldId="257"/>
        </pc:sldMkLst>
        <pc:spChg chg="mod">
          <ac:chgData name="GAP BIZKAIA" userId="c4c7a716e932f7b5" providerId="LiveId" clId="{B118C711-CAF4-4842-A5E4-7FA33F750379}" dt="2021-04-28T06:48:48.443" v="85" actId="11"/>
          <ac:spMkLst>
            <pc:docMk/>
            <pc:sldMk cId="2389995507" sldId="257"/>
            <ac:spMk id="3" creationId="{7812642F-87D3-469E-B8D4-358FC8510CCC}"/>
          </ac:spMkLst>
        </pc:spChg>
        <pc:spChg chg="mod">
          <ac:chgData name="GAP BIZKAIA" userId="c4c7a716e932f7b5" providerId="LiveId" clId="{B118C711-CAF4-4842-A5E4-7FA33F750379}" dt="2021-04-28T06:45:12.681" v="46" actId="790"/>
          <ac:spMkLst>
            <pc:docMk/>
            <pc:sldMk cId="2389995507" sldId="257"/>
            <ac:spMk id="4" creationId="{69F824D3-BEE7-4C98-B6CE-4325E387D884}"/>
          </ac:spMkLst>
        </pc:spChg>
      </pc:sldChg>
      <pc:sldChg chg="modSp mod modNotesTx">
        <pc:chgData name="GAP BIZKAIA" userId="c4c7a716e932f7b5" providerId="LiveId" clId="{B118C711-CAF4-4842-A5E4-7FA33F750379}" dt="2021-04-28T07:06:01.378" v="186" actId="20577"/>
        <pc:sldMkLst>
          <pc:docMk/>
          <pc:sldMk cId="2201812050" sldId="258"/>
        </pc:sldMkLst>
        <pc:spChg chg="mod">
          <ac:chgData name="GAP BIZKAIA" userId="c4c7a716e932f7b5" providerId="LiveId" clId="{B118C711-CAF4-4842-A5E4-7FA33F750379}" dt="2021-04-28T07:06:01.378" v="186" actId="20577"/>
          <ac:spMkLst>
            <pc:docMk/>
            <pc:sldMk cId="2201812050" sldId="258"/>
            <ac:spMk id="5" creationId="{BDC49F93-2EA4-4605-843A-955E4C6EA547}"/>
          </ac:spMkLst>
        </pc:spChg>
      </pc:sldChg>
      <pc:sldChg chg="modSp mod">
        <pc:chgData name="GAP BIZKAIA" userId="c4c7a716e932f7b5" providerId="LiveId" clId="{B118C711-CAF4-4842-A5E4-7FA33F750379}" dt="2021-05-03T07:13:44.570" v="189" actId="20577"/>
        <pc:sldMkLst>
          <pc:docMk/>
          <pc:sldMk cId="3376026323" sldId="259"/>
        </pc:sldMkLst>
        <pc:spChg chg="mod">
          <ac:chgData name="GAP BIZKAIA" userId="c4c7a716e932f7b5" providerId="LiveId" clId="{B118C711-CAF4-4842-A5E4-7FA33F750379}" dt="2021-04-28T07:01:42.207" v="150" actId="790"/>
          <ac:spMkLst>
            <pc:docMk/>
            <pc:sldMk cId="3376026323" sldId="259"/>
            <ac:spMk id="2" creationId="{714466AD-CD0A-4A29-B42C-B136D42F885F}"/>
          </ac:spMkLst>
        </pc:spChg>
        <pc:spChg chg="mod">
          <ac:chgData name="GAP BIZKAIA" userId="c4c7a716e932f7b5" providerId="LiveId" clId="{B118C711-CAF4-4842-A5E4-7FA33F750379}" dt="2021-05-03T07:13:44.570" v="189" actId="20577"/>
          <ac:spMkLst>
            <pc:docMk/>
            <pc:sldMk cId="3376026323" sldId="259"/>
            <ac:spMk id="3" creationId="{4EFF894B-A4B5-4E73-92C9-B66CC1430B86}"/>
          </ac:spMkLst>
        </pc:spChg>
        <pc:picChg chg="mod">
          <ac:chgData name="GAP BIZKAIA" userId="c4c7a716e932f7b5" providerId="LiveId" clId="{B118C711-CAF4-4842-A5E4-7FA33F750379}" dt="2021-04-28T07:02:01.343" v="154" actId="1076"/>
          <ac:picMkLst>
            <pc:docMk/>
            <pc:sldMk cId="3376026323" sldId="259"/>
            <ac:picMk id="6" creationId="{B851B948-67BF-4641-B4D4-33878A32068D}"/>
          </ac:picMkLst>
        </pc:picChg>
      </pc:sldChg>
      <pc:sldChg chg="modSp mod">
        <pc:chgData name="GAP BIZKAIA" userId="c4c7a716e932f7b5" providerId="LiveId" clId="{B118C711-CAF4-4842-A5E4-7FA33F750379}" dt="2021-04-28T06:51:35.218" v="136" actId="790"/>
        <pc:sldMkLst>
          <pc:docMk/>
          <pc:sldMk cId="3802422770" sldId="260"/>
        </pc:sldMkLst>
        <pc:spChg chg="mod">
          <ac:chgData name="GAP BIZKAIA" userId="c4c7a716e932f7b5" providerId="LiveId" clId="{B118C711-CAF4-4842-A5E4-7FA33F750379}" dt="2021-04-28T06:51:35.218" v="136" actId="790"/>
          <ac:spMkLst>
            <pc:docMk/>
            <pc:sldMk cId="3802422770" sldId="260"/>
            <ac:spMk id="2" creationId="{96FE4F74-06C4-440F-9229-39F18C29013A}"/>
          </ac:spMkLst>
        </pc:spChg>
        <pc:spChg chg="mod">
          <ac:chgData name="GAP BIZKAIA" userId="c4c7a716e932f7b5" providerId="LiveId" clId="{B118C711-CAF4-4842-A5E4-7FA33F750379}" dt="2021-04-28T06:51:28.336" v="135" actId="790"/>
          <ac:spMkLst>
            <pc:docMk/>
            <pc:sldMk cId="3802422770" sldId="260"/>
            <ac:spMk id="3" creationId="{34B4C4AE-3F76-4AF4-A1C4-E9D82AB52EEC}"/>
          </ac:spMkLst>
        </pc:spChg>
        <pc:picChg chg="mod">
          <ac:chgData name="GAP BIZKAIA" userId="c4c7a716e932f7b5" providerId="LiveId" clId="{B118C711-CAF4-4842-A5E4-7FA33F750379}" dt="2021-04-28T06:49:53.337" v="107" actId="1076"/>
          <ac:picMkLst>
            <pc:docMk/>
            <pc:sldMk cId="3802422770" sldId="260"/>
            <ac:picMk id="4" creationId="{1F685BED-102C-4BDE-BB9C-CD8815ABF518}"/>
          </ac:picMkLst>
        </pc:picChg>
      </pc:sldChg>
      <pc:sldChg chg="modSp mod">
        <pc:chgData name="GAP BIZKAIA" userId="c4c7a716e932f7b5" providerId="LiveId" clId="{B118C711-CAF4-4842-A5E4-7FA33F750379}" dt="2021-04-28T07:05:45.247" v="185" actId="790"/>
        <pc:sldMkLst>
          <pc:docMk/>
          <pc:sldMk cId="4022068887" sldId="262"/>
        </pc:sldMkLst>
        <pc:spChg chg="mod">
          <ac:chgData name="GAP BIZKAIA" userId="c4c7a716e932f7b5" providerId="LiveId" clId="{B118C711-CAF4-4842-A5E4-7FA33F750379}" dt="2021-04-28T07:05:40.008" v="184" actId="790"/>
          <ac:spMkLst>
            <pc:docMk/>
            <pc:sldMk cId="4022068887" sldId="262"/>
            <ac:spMk id="2" creationId="{4FE9223C-322E-406E-85F1-D675D281F6F7}"/>
          </ac:spMkLst>
        </pc:spChg>
        <pc:spChg chg="mod">
          <ac:chgData name="GAP BIZKAIA" userId="c4c7a716e932f7b5" providerId="LiveId" clId="{B118C711-CAF4-4842-A5E4-7FA33F750379}" dt="2021-04-28T07:05:45.247" v="185" actId="790"/>
          <ac:spMkLst>
            <pc:docMk/>
            <pc:sldMk cId="4022068887" sldId="262"/>
            <ac:spMk id="3" creationId="{AF72D20B-258E-4751-9624-D51508731E90}"/>
          </ac:spMkLst>
        </pc:spChg>
        <pc:picChg chg="mod">
          <ac:chgData name="GAP BIZKAIA" userId="c4c7a716e932f7b5" providerId="LiveId" clId="{B118C711-CAF4-4842-A5E4-7FA33F750379}" dt="2021-04-28T07:04:25.706" v="167" actId="1076"/>
          <ac:picMkLst>
            <pc:docMk/>
            <pc:sldMk cId="4022068887" sldId="262"/>
            <ac:picMk id="6" creationId="{D9D74B52-5351-4E88-A307-484A70860606}"/>
          </ac:picMkLst>
        </pc:picChg>
      </pc:sldChg>
      <pc:sldChg chg="modSp mod">
        <pc:chgData name="GAP BIZKAIA" userId="c4c7a716e932f7b5" providerId="LiveId" clId="{B118C711-CAF4-4842-A5E4-7FA33F750379}" dt="2021-04-28T06:53:22.173" v="142" actId="20577"/>
        <pc:sldMkLst>
          <pc:docMk/>
          <pc:sldMk cId="1865544811" sldId="263"/>
        </pc:sldMkLst>
        <pc:spChg chg="mod">
          <ac:chgData name="GAP BIZKAIA" userId="c4c7a716e932f7b5" providerId="LiveId" clId="{B118C711-CAF4-4842-A5E4-7FA33F750379}" dt="2021-04-28T06:52:27.722" v="137"/>
          <ac:spMkLst>
            <pc:docMk/>
            <pc:sldMk cId="1865544811" sldId="263"/>
            <ac:spMk id="2" creationId="{96FE4F74-06C4-440F-9229-39F18C29013A}"/>
          </ac:spMkLst>
        </pc:spChg>
        <pc:spChg chg="mod">
          <ac:chgData name="GAP BIZKAIA" userId="c4c7a716e932f7b5" providerId="LiveId" clId="{B118C711-CAF4-4842-A5E4-7FA33F750379}" dt="2021-04-28T06:53:22.173" v="142" actId="20577"/>
          <ac:spMkLst>
            <pc:docMk/>
            <pc:sldMk cId="1865544811" sldId="263"/>
            <ac:spMk id="3" creationId="{34B4C4AE-3F76-4AF4-A1C4-E9D82AB52E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51051-E106-4373-B845-3C2280DB0985}" type="datetimeFigureOut">
              <a:rPr lang="en-GB" smtClean="0"/>
              <a:t>13/10/2021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25B03-E7B1-432A-9B6D-C58628AC3046}" type="slidenum">
              <a:rPr lang="en-GB" smtClean="0"/>
              <a:t>‹Nº›</a:t>
            </a:fld>
            <a:endParaRPr lang="en-GB"/>
          </a:p>
        </p:txBody>
      </p:sp>
    </p:spTree>
    <p:extLst>
      <p:ext uri="{BB962C8B-B14F-4D97-AF65-F5344CB8AC3E}">
        <p14:creationId xmlns:p14="http://schemas.microsoft.com/office/powerpoint/2010/main" val="80504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coCCHUIojI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sthma.org.uk/advice/triggers/indoor-environ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sthma.org.uk/advice/triggers/pollu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Video introductorio: </a:t>
            </a:r>
            <a:r>
              <a:rPr lang="en-GB" dirty="0">
                <a:hlinkClick r:id="rId3"/>
              </a:rPr>
              <a:t>https://www.youtube.com/watch?v=coCCHUIojIk</a:t>
            </a:r>
            <a:endParaRPr lang="en-GB" dirty="0"/>
          </a:p>
        </p:txBody>
      </p:sp>
      <p:sp>
        <p:nvSpPr>
          <p:cNvPr id="4" name="Slide Number Placeholder 3"/>
          <p:cNvSpPr>
            <a:spLocks noGrp="1"/>
          </p:cNvSpPr>
          <p:nvPr>
            <p:ph type="sldNum" sz="quarter" idx="5"/>
          </p:nvPr>
        </p:nvSpPr>
        <p:spPr/>
        <p:txBody>
          <a:bodyPr/>
          <a:lstStyle/>
          <a:p>
            <a:fld id="{ADF25B03-E7B1-432A-9B6D-C58628AC3046}" type="slidenum">
              <a:rPr lang="en-GB" smtClean="0"/>
              <a:t>2</a:t>
            </a:fld>
            <a:endParaRPr lang="en-GB"/>
          </a:p>
        </p:txBody>
      </p:sp>
    </p:spTree>
    <p:extLst>
      <p:ext uri="{BB962C8B-B14F-4D97-AF65-F5344CB8AC3E}">
        <p14:creationId xmlns:p14="http://schemas.microsoft.com/office/powerpoint/2010/main" val="384736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desencadenantes habituales en interiores son: el humo de los cigarrillos, el polvo doméstico, los ácaros, los animales domésticos y el moho. Chimeneas y estufas de leña: emiten partículas PM2,5, la quema de carbón emite dióxido de azufre que puede provocar asma o bronquitis. Aparatos de calefacción y cocina: Partículas PM10 y óxidos de nitrógeno. La exposición a ellos puede agravar los síntomas del asma. Las alfombras, los muebles, las estanterías y los suelos laminados se fabrican a veces con compuestos orgánicos volátiles (COV), que se convierten en gas a temperatura ambiente - ese "olor a mueble nuevo".  El formaldehído es un COV que se encuentra en los productos de madera nuevos, como los suelos o los muebles, y que irrita las vías respiratorias y puede hacerlas más sensibles a otros compuestos.  Los COV también se encuentran en los productos de limpieza del hogar y en las pinturas.  Pueden evitarse comprando muebles de segunda mano, productos con bajo contenido en COV, productos líquidos en lugar de aerosoles y productos sin perfume.  Una buena ventilación es importante para reducir la humedad, lo que significa menos ácaros de polvo y esporas de moho.  </a:t>
            </a:r>
          </a:p>
          <a:p>
            <a:endParaRPr lang="es-ES" dirty="0"/>
          </a:p>
          <a:p>
            <a:r>
              <a:rPr lang="es-ES" dirty="0"/>
              <a:t>¿Cómo crees que esto se compara con los desencadenantes de tu aula? Además de tener el purificador del aire, ¿qué más se puede hacer para reducir los desencadenantes del asma en el aula y en el entorno de tu centro?</a:t>
            </a:r>
          </a:p>
          <a:p>
            <a:endParaRPr lang="en-GB" dirty="0"/>
          </a:p>
          <a:p>
            <a:r>
              <a:rPr lang="en-GB" dirty="0">
                <a:hlinkClick r:id="rId3"/>
              </a:rPr>
              <a:t>https://www.asthma.org.uk/advice/triggers/indoor-environment/</a:t>
            </a:r>
            <a:endParaRPr lang="en-GB" dirty="0"/>
          </a:p>
        </p:txBody>
      </p:sp>
      <p:sp>
        <p:nvSpPr>
          <p:cNvPr id="4" name="Slide Number Placeholder 3"/>
          <p:cNvSpPr>
            <a:spLocks noGrp="1"/>
          </p:cNvSpPr>
          <p:nvPr>
            <p:ph type="sldNum" sz="quarter" idx="5"/>
          </p:nvPr>
        </p:nvSpPr>
        <p:spPr/>
        <p:txBody>
          <a:bodyPr/>
          <a:lstStyle/>
          <a:p>
            <a:fld id="{ADF25B03-E7B1-432A-9B6D-C58628AC3046}" type="slidenum">
              <a:rPr lang="en-GB" smtClean="0"/>
              <a:t>5</a:t>
            </a:fld>
            <a:endParaRPr lang="en-GB"/>
          </a:p>
        </p:txBody>
      </p:sp>
    </p:spTree>
    <p:extLst>
      <p:ext uri="{BB962C8B-B14F-4D97-AF65-F5344CB8AC3E}">
        <p14:creationId xmlns:p14="http://schemas.microsoft.com/office/powerpoint/2010/main" val="350541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https://www.asthma.org.uk/advice/triggers/pollution/</a:t>
            </a:r>
            <a:endParaRPr lang="en-GB" dirty="0"/>
          </a:p>
        </p:txBody>
      </p:sp>
      <p:sp>
        <p:nvSpPr>
          <p:cNvPr id="4" name="Slide Number Placeholder 3"/>
          <p:cNvSpPr>
            <a:spLocks noGrp="1"/>
          </p:cNvSpPr>
          <p:nvPr>
            <p:ph type="sldNum" sz="quarter" idx="5"/>
          </p:nvPr>
        </p:nvSpPr>
        <p:spPr/>
        <p:txBody>
          <a:bodyPr/>
          <a:lstStyle/>
          <a:p>
            <a:fld id="{ADF25B03-E7B1-432A-9B6D-C58628AC3046}" type="slidenum">
              <a:rPr lang="en-GB" smtClean="0"/>
              <a:t>6</a:t>
            </a:fld>
            <a:endParaRPr lang="en-GB"/>
          </a:p>
        </p:txBody>
      </p:sp>
    </p:spTree>
    <p:extLst>
      <p:ext uri="{BB962C8B-B14F-4D97-AF65-F5344CB8AC3E}">
        <p14:creationId xmlns:p14="http://schemas.microsoft.com/office/powerpoint/2010/main" val="237151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A622-70C0-4124-9402-AA4C7F5B48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1402F8-C0EC-438A-A9A7-6E2895A04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4293EE-7548-40F0-A1A5-2C06DB42586E}"/>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5" name="Footer Placeholder 4">
            <a:extLst>
              <a:ext uri="{FF2B5EF4-FFF2-40B4-BE49-F238E27FC236}">
                <a16:creationId xmlns:a16="http://schemas.microsoft.com/office/drawing/2014/main" id="{F08CF225-6C61-4510-9BEB-950394ECF4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3FFBFC-CE3A-42FE-AB3A-31BA15709F66}"/>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99415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83DFF-B55A-4CEA-A1AC-8CFBA756F7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DA2F94-4E99-40B8-AEF5-75C02CA27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704273-1A60-4CC7-9E53-3723DD09D056}"/>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5" name="Footer Placeholder 4">
            <a:extLst>
              <a:ext uri="{FF2B5EF4-FFF2-40B4-BE49-F238E27FC236}">
                <a16:creationId xmlns:a16="http://schemas.microsoft.com/office/drawing/2014/main" id="{BB616943-3597-4A35-8240-EE26333A61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CCCD24-4E04-496D-9312-2459AEA3F3C6}"/>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326708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CBEB67-FAFD-4C3D-8CDC-81FE38BEAC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4EF9E2-DF2B-4E75-9006-4429961CB4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6806A-E4AF-4EDB-B614-897091FD8ACE}"/>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5" name="Footer Placeholder 4">
            <a:extLst>
              <a:ext uri="{FF2B5EF4-FFF2-40B4-BE49-F238E27FC236}">
                <a16:creationId xmlns:a16="http://schemas.microsoft.com/office/drawing/2014/main" id="{6A10AEE6-7FC4-4C90-BC2C-CE2B95279D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3D013-3740-4FE0-8D95-D4316EF20B5F}"/>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198908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03FE-6C27-4029-9DD1-902EBE7C0B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E36CB2-6747-44D0-916B-426CC3B00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3E6A4-8977-4548-BE1D-E6344545E99C}"/>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5" name="Footer Placeholder 4">
            <a:extLst>
              <a:ext uri="{FF2B5EF4-FFF2-40B4-BE49-F238E27FC236}">
                <a16:creationId xmlns:a16="http://schemas.microsoft.com/office/drawing/2014/main" id="{DF2548A4-C037-4626-90C8-9672B15C8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60807A-40D7-400D-9309-83FE4A66E528}"/>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82582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048B-6EC3-484B-8803-50F294ADDA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42FE8B-612B-4DF0-BD6B-33172D18E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ECA8E4-4262-420E-91D5-4204545DB4CF}"/>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5" name="Footer Placeholder 4">
            <a:extLst>
              <a:ext uri="{FF2B5EF4-FFF2-40B4-BE49-F238E27FC236}">
                <a16:creationId xmlns:a16="http://schemas.microsoft.com/office/drawing/2014/main" id="{0EB65CD6-F50A-490F-8C0F-1AC7ED6B6F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83F1A-D174-499D-96AB-78B9AA40A665}"/>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118950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BD7B-A7D8-4E13-9021-0F728DBD44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2D8033-351C-4726-8CDB-7AEF19DE66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E02978-BBFD-462E-8165-28BA4B72A3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B1F9FE-B643-4641-8512-CEFB4D87DA98}"/>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6" name="Footer Placeholder 5">
            <a:extLst>
              <a:ext uri="{FF2B5EF4-FFF2-40B4-BE49-F238E27FC236}">
                <a16:creationId xmlns:a16="http://schemas.microsoft.com/office/drawing/2014/main" id="{8CF4011A-8219-419B-B32E-3AB2046476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8953C4-FFBE-4F4B-94E0-BA84D038B4AF}"/>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7165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9FE9-6736-4502-A71A-CEEF4B9032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71F58B-1707-4A10-9ABF-D673DA39C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41B9C-99AF-4319-83F6-1F2DE67D42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399496-85FA-4140-BA28-11BE98267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AAB7A3-814A-4F03-A778-95F80FDD87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CBB0AF-4A9A-4455-904F-FB1A57E15347}"/>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8" name="Footer Placeholder 7">
            <a:extLst>
              <a:ext uri="{FF2B5EF4-FFF2-40B4-BE49-F238E27FC236}">
                <a16:creationId xmlns:a16="http://schemas.microsoft.com/office/drawing/2014/main" id="{8ABC4AD4-8544-41BF-9E4C-D3BD9E0D8A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7D4BAA-2337-40D7-8F1F-4FF679E9642D}"/>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326891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42C3-C65F-4E33-BD80-6E73A7C79E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BECFD5-8EA8-4BD7-9EA2-B6277336C1D6}"/>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4" name="Footer Placeholder 3">
            <a:extLst>
              <a:ext uri="{FF2B5EF4-FFF2-40B4-BE49-F238E27FC236}">
                <a16:creationId xmlns:a16="http://schemas.microsoft.com/office/drawing/2014/main" id="{6F74A3BE-43B9-457A-965C-29A44D8192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A14058-86E2-45AA-98F3-87237D2CC5D0}"/>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265329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053B6-E91A-401D-9E61-5BBD8040F72F}"/>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3" name="Footer Placeholder 2">
            <a:extLst>
              <a:ext uri="{FF2B5EF4-FFF2-40B4-BE49-F238E27FC236}">
                <a16:creationId xmlns:a16="http://schemas.microsoft.com/office/drawing/2014/main" id="{1B2A33F6-AB04-4D93-ABDB-C83C88457B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F793FE-A443-4E1D-A65C-4AAD2B10E66F}"/>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387100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EBD2-FBD6-46C8-85F8-17BC923C84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B5FA3F-D6A4-4F80-AFAB-0C1C4027D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3B9ED8-711D-4E1D-9794-275D89789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6DE5B-EC2F-4B73-8029-24A8DCC7E4A9}"/>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6" name="Footer Placeholder 5">
            <a:extLst>
              <a:ext uri="{FF2B5EF4-FFF2-40B4-BE49-F238E27FC236}">
                <a16:creationId xmlns:a16="http://schemas.microsoft.com/office/drawing/2014/main" id="{20F11356-B0E8-450F-98F4-563129E650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FF97CD-0A69-4CEA-B46A-8E3B624289BD}"/>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29014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D0FB-0776-405A-AE21-EAF486C96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4DA308-6D4C-47CF-B2DF-234C9CC67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36DC59-D836-476A-8459-C5F91DBD8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4AD37-77A1-4A10-B12C-670364A54B2A}"/>
              </a:ext>
            </a:extLst>
          </p:cNvPr>
          <p:cNvSpPr>
            <a:spLocks noGrp="1"/>
          </p:cNvSpPr>
          <p:nvPr>
            <p:ph type="dt" sz="half" idx="10"/>
          </p:nvPr>
        </p:nvSpPr>
        <p:spPr/>
        <p:txBody>
          <a:bodyPr/>
          <a:lstStyle/>
          <a:p>
            <a:fld id="{38C2E0E6-5D7E-49A1-A355-23F08468AFDD}" type="datetimeFigureOut">
              <a:rPr lang="en-GB" smtClean="0"/>
              <a:t>13/10/2021</a:t>
            </a:fld>
            <a:endParaRPr lang="en-GB"/>
          </a:p>
        </p:txBody>
      </p:sp>
      <p:sp>
        <p:nvSpPr>
          <p:cNvPr id="6" name="Footer Placeholder 5">
            <a:extLst>
              <a:ext uri="{FF2B5EF4-FFF2-40B4-BE49-F238E27FC236}">
                <a16:creationId xmlns:a16="http://schemas.microsoft.com/office/drawing/2014/main" id="{A75A2917-73A0-4692-806A-98790836C4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1B166E-CBA8-4F73-8388-2BCCAC1C5D9B}"/>
              </a:ext>
            </a:extLst>
          </p:cNvPr>
          <p:cNvSpPr>
            <a:spLocks noGrp="1"/>
          </p:cNvSpPr>
          <p:nvPr>
            <p:ph type="sldNum" sz="quarter" idx="12"/>
          </p:nvPr>
        </p:nvSpPr>
        <p:spPr/>
        <p:txBody>
          <a:bodyPr/>
          <a:lstStyle/>
          <a:p>
            <a:fld id="{0A095956-F54E-4AEA-AECC-9CF32D9725C1}" type="slidenum">
              <a:rPr lang="en-GB" smtClean="0"/>
              <a:t>‹Nº›</a:t>
            </a:fld>
            <a:endParaRPr lang="en-GB"/>
          </a:p>
        </p:txBody>
      </p:sp>
    </p:spTree>
    <p:extLst>
      <p:ext uri="{BB962C8B-B14F-4D97-AF65-F5344CB8AC3E}">
        <p14:creationId xmlns:p14="http://schemas.microsoft.com/office/powerpoint/2010/main" val="360396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2710A-C70B-4BDB-8725-93901E8E7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8D17F6-2EAE-4E14-80F5-53E86A678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E3E221-FB46-4C22-8EBE-262A5EFB6C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2E0E6-5D7E-49A1-A355-23F08468AFDD}" type="datetimeFigureOut">
              <a:rPr lang="en-GB" smtClean="0"/>
              <a:t>13/10/2021</a:t>
            </a:fld>
            <a:endParaRPr lang="en-GB"/>
          </a:p>
        </p:txBody>
      </p:sp>
      <p:sp>
        <p:nvSpPr>
          <p:cNvPr id="5" name="Footer Placeholder 4">
            <a:extLst>
              <a:ext uri="{FF2B5EF4-FFF2-40B4-BE49-F238E27FC236}">
                <a16:creationId xmlns:a16="http://schemas.microsoft.com/office/drawing/2014/main" id="{8CC48F44-24EE-46AE-BD5B-F5F38156B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FD004E-7BDD-4F5D-A97E-DD8FE91D10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95956-F54E-4AEA-AECC-9CF32D9725C1}" type="slidenum">
              <a:rPr lang="en-GB" smtClean="0"/>
              <a:t>‹Nº›</a:t>
            </a:fld>
            <a:endParaRPr lang="en-GB"/>
          </a:p>
        </p:txBody>
      </p:sp>
    </p:spTree>
    <p:extLst>
      <p:ext uri="{BB962C8B-B14F-4D97-AF65-F5344CB8AC3E}">
        <p14:creationId xmlns:p14="http://schemas.microsoft.com/office/powerpoint/2010/main" val="1339139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eIOv3zNd5wM" TargetMode="Externa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62F036-0120-4C47-B93C-13C42818B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6A4083-00EB-4C12-9556-7703445AF0C7}"/>
              </a:ext>
            </a:extLst>
          </p:cNvPr>
          <p:cNvSpPr>
            <a:spLocks noGrp="1"/>
          </p:cNvSpPr>
          <p:nvPr>
            <p:ph type="ctrTitle"/>
          </p:nvPr>
        </p:nvSpPr>
        <p:spPr>
          <a:xfrm>
            <a:off x="358218" y="1857080"/>
            <a:ext cx="7673419" cy="2017336"/>
          </a:xfrm>
        </p:spPr>
        <p:txBody>
          <a:bodyPr>
            <a:normAutofit/>
          </a:bodyPr>
          <a:lstStyle/>
          <a:p>
            <a:r>
              <a:rPr lang="es-ES" sz="4400" dirty="0">
                <a:solidFill>
                  <a:schemeClr val="bg1"/>
                </a:solidFill>
                <a:latin typeface="VAG Rounded Next Heavy" panose="020F0902020203020204" pitchFamily="34" charset="0"/>
              </a:rPr>
              <a:t>El aire y nuestro cuerpo</a:t>
            </a:r>
            <a:br>
              <a:rPr lang="en-GB" sz="4400" dirty="0"/>
            </a:br>
            <a:endParaRPr lang="en-GB" sz="4400" dirty="0"/>
          </a:p>
        </p:txBody>
      </p:sp>
      <p:sp>
        <p:nvSpPr>
          <p:cNvPr id="3" name="Rectángulo 2">
            <a:extLst>
              <a:ext uri="{FF2B5EF4-FFF2-40B4-BE49-F238E27FC236}">
                <a16:creationId xmlns:a16="http://schemas.microsoft.com/office/drawing/2014/main" id="{2219968A-445B-4B4F-8C53-3B40C96EC789}"/>
              </a:ext>
            </a:extLst>
          </p:cNvPr>
          <p:cNvSpPr/>
          <p:nvPr/>
        </p:nvSpPr>
        <p:spPr>
          <a:xfrm>
            <a:off x="5275385" y="4600135"/>
            <a:ext cx="6541477" cy="158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upo 5">
            <a:extLst>
              <a:ext uri="{FF2B5EF4-FFF2-40B4-BE49-F238E27FC236}">
                <a16:creationId xmlns:a16="http://schemas.microsoft.com/office/drawing/2014/main" id="{A4267051-580E-402F-AE33-55BE043F781A}"/>
              </a:ext>
            </a:extLst>
          </p:cNvPr>
          <p:cNvGrpSpPr/>
          <p:nvPr/>
        </p:nvGrpSpPr>
        <p:grpSpPr>
          <a:xfrm>
            <a:off x="7132320" y="5547359"/>
            <a:ext cx="4693920" cy="1089343"/>
            <a:chOff x="0" y="0"/>
            <a:chExt cx="4616127" cy="1071880"/>
          </a:xfrm>
        </p:grpSpPr>
        <p:pic>
          <p:nvPicPr>
            <p:cNvPr id="7" name="Picture 4">
              <a:extLst>
                <a:ext uri="{FF2B5EF4-FFF2-40B4-BE49-F238E27FC236}">
                  <a16:creationId xmlns:a16="http://schemas.microsoft.com/office/drawing/2014/main" id="{8CE1FB92-787B-45FB-8CC6-799137959B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06" r="32877"/>
            <a:stretch/>
          </p:blipFill>
          <p:spPr bwMode="auto">
            <a:xfrm>
              <a:off x="1842447" y="0"/>
              <a:ext cx="2773680" cy="1071880"/>
            </a:xfrm>
            <a:prstGeom prst="rect">
              <a:avLst/>
            </a:prstGeom>
            <a:noFill/>
            <a:ln>
              <a:noFill/>
            </a:ln>
            <a:extLst>
              <a:ext uri="{53640926-AAD7-44D8-BBD7-CCE9431645EC}">
                <a14:shadowObscured xmlns:a14="http://schemas.microsoft.com/office/drawing/2010/main"/>
              </a:ext>
            </a:extLst>
          </p:spPr>
        </p:pic>
        <p:pic>
          <p:nvPicPr>
            <p:cNvPr id="8" name="Imagen 7" descr="Imagen que contiene nombre de la empresa&#10;&#10;Descripción generada automáticamente">
              <a:extLst>
                <a:ext uri="{FF2B5EF4-FFF2-40B4-BE49-F238E27FC236}">
                  <a16:creationId xmlns:a16="http://schemas.microsoft.com/office/drawing/2014/main" id="{A40CA23A-9C76-43B1-83AF-C746FC751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1069"/>
              <a:ext cx="1702435" cy="725170"/>
            </a:xfrm>
            <a:prstGeom prst="rect">
              <a:avLst/>
            </a:prstGeom>
          </p:spPr>
        </p:pic>
      </p:grpSp>
    </p:spTree>
    <p:extLst>
      <p:ext uri="{BB962C8B-B14F-4D97-AF65-F5344CB8AC3E}">
        <p14:creationId xmlns:p14="http://schemas.microsoft.com/office/powerpoint/2010/main" val="360635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839135-8434-45E4-BB84-D6DCA121A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9F824D3-BEE7-4C98-B6CE-4325E387D884}"/>
              </a:ext>
            </a:extLst>
          </p:cNvPr>
          <p:cNvSpPr txBox="1"/>
          <p:nvPr/>
        </p:nvSpPr>
        <p:spPr>
          <a:xfrm>
            <a:off x="810768" y="725886"/>
            <a:ext cx="10570464" cy="646331"/>
          </a:xfrm>
          <a:prstGeom prst="rect">
            <a:avLst/>
          </a:prstGeom>
          <a:noFill/>
        </p:spPr>
        <p:txBody>
          <a:bodyPr wrap="square" rtlCol="0">
            <a:spAutoFit/>
          </a:bodyPr>
          <a:lstStyle/>
          <a:p>
            <a:pPr algn="ctr"/>
            <a:r>
              <a:rPr lang="es-ES" sz="3600">
                <a:solidFill>
                  <a:srgbClr val="00BAFD"/>
                </a:solidFill>
                <a:latin typeface="VAG Rounded Next Heavy" panose="020F0902020203020204" pitchFamily="34" charset="0"/>
              </a:rPr>
              <a:t>¿Qué es el asma?</a:t>
            </a:r>
          </a:p>
        </p:txBody>
      </p:sp>
      <p:sp>
        <p:nvSpPr>
          <p:cNvPr id="3" name="TextBox 2">
            <a:extLst>
              <a:ext uri="{FF2B5EF4-FFF2-40B4-BE49-F238E27FC236}">
                <a16:creationId xmlns:a16="http://schemas.microsoft.com/office/drawing/2014/main" id="{7812642F-87D3-469E-B8D4-358FC8510CCC}"/>
              </a:ext>
            </a:extLst>
          </p:cNvPr>
          <p:cNvSpPr txBox="1"/>
          <p:nvPr/>
        </p:nvSpPr>
        <p:spPr>
          <a:xfrm>
            <a:off x="7365718" y="2368384"/>
            <a:ext cx="401551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latin typeface="VAG Rounded Next"/>
                <a:ea typeface="VAG Rounded Next"/>
                <a:cs typeface="VAG Rounded Next"/>
              </a:rPr>
              <a:t>Mientras lo ves, piensa o anota: </a:t>
            </a:r>
          </a:p>
          <a:p>
            <a:endParaRPr lang="es-ES" dirty="0">
              <a:latin typeface="VAG Rounded Next"/>
              <a:ea typeface="VAG Rounded Next"/>
              <a:cs typeface="VAG Rounded Next"/>
            </a:endParaRPr>
          </a:p>
          <a:p>
            <a:r>
              <a:rPr lang="es-ES" dirty="0">
                <a:latin typeface="VAG Rounded Next"/>
                <a:ea typeface="VAG Rounded Next"/>
                <a:cs typeface="VAG Rounded Next"/>
              </a:rPr>
              <a:t>A) ¿Qué impacto tiene el asma en la vida de Joe?</a:t>
            </a:r>
          </a:p>
          <a:p>
            <a:endParaRPr lang="es-ES" dirty="0">
              <a:latin typeface="VAG Rounded Next"/>
              <a:ea typeface="VAG Rounded Next"/>
              <a:cs typeface="VAG Rounded Next"/>
            </a:endParaRPr>
          </a:p>
          <a:p>
            <a:r>
              <a:rPr lang="es-ES" dirty="0">
                <a:latin typeface="VAG Rounded Next"/>
                <a:ea typeface="VAG Rounded Next"/>
                <a:cs typeface="VAG Rounded Next"/>
              </a:rPr>
              <a:t>B) ¿Qué está haciendo el Gran Manchester para reducir la contaminación del aire en el centro de la ciudad?</a:t>
            </a:r>
          </a:p>
          <a:p>
            <a:endParaRPr lang="en-US" dirty="0">
              <a:latin typeface="VAG Rounded Next"/>
              <a:cs typeface="Calibri"/>
            </a:endParaRPr>
          </a:p>
        </p:txBody>
      </p:sp>
      <p:pic>
        <p:nvPicPr>
          <p:cNvPr id="5" name="Online Media 4">
            <a:hlinkClick r:id="" action="ppaction://media"/>
            <a:extLst>
              <a:ext uri="{FF2B5EF4-FFF2-40B4-BE49-F238E27FC236}">
                <a16:creationId xmlns:a16="http://schemas.microsoft.com/office/drawing/2014/main" id="{3DFE9D7D-BEA5-4556-A93E-76C68AC9DBE7}"/>
              </a:ext>
            </a:extLst>
          </p:cNvPr>
          <p:cNvPicPr>
            <a:picLocks noRot="1" noChangeAspect="1"/>
          </p:cNvPicPr>
          <p:nvPr>
            <a:videoFile r:link="rId1"/>
          </p:nvPr>
        </p:nvPicPr>
        <p:blipFill>
          <a:blip r:embed="rId5"/>
          <a:stretch>
            <a:fillRect/>
          </a:stretch>
        </p:blipFill>
        <p:spPr>
          <a:xfrm>
            <a:off x="917861" y="1925764"/>
            <a:ext cx="6169891" cy="3470564"/>
          </a:xfrm>
          <a:prstGeom prst="rect">
            <a:avLst/>
          </a:prstGeom>
        </p:spPr>
      </p:pic>
    </p:spTree>
    <p:extLst>
      <p:ext uri="{BB962C8B-B14F-4D97-AF65-F5344CB8AC3E}">
        <p14:creationId xmlns:p14="http://schemas.microsoft.com/office/powerpoint/2010/main" val="238999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685BED-102C-4BDE-BB9C-CD8815ABF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FE4F74-06C4-440F-9229-39F18C29013A}"/>
              </a:ext>
            </a:extLst>
          </p:cNvPr>
          <p:cNvSpPr>
            <a:spLocks noGrp="1"/>
          </p:cNvSpPr>
          <p:nvPr>
            <p:ph type="title"/>
          </p:nvPr>
        </p:nvSpPr>
        <p:spPr/>
        <p:txBody>
          <a:bodyPr>
            <a:normAutofit/>
          </a:bodyPr>
          <a:lstStyle/>
          <a:p>
            <a:pPr algn="ctr"/>
            <a:r>
              <a:rPr lang="es-ES" sz="3600" dirty="0">
                <a:solidFill>
                  <a:srgbClr val="00BAFD"/>
                </a:solidFill>
                <a:latin typeface="VAG Rounded Next Heavy"/>
              </a:rPr>
              <a:t>Experimento de la pajita de papel</a:t>
            </a:r>
          </a:p>
        </p:txBody>
      </p:sp>
      <p:sp>
        <p:nvSpPr>
          <p:cNvPr id="3" name="Content Placeholder 2">
            <a:extLst>
              <a:ext uri="{FF2B5EF4-FFF2-40B4-BE49-F238E27FC236}">
                <a16:creationId xmlns:a16="http://schemas.microsoft.com/office/drawing/2014/main" id="{34B4C4AE-3F76-4AF4-A1C4-E9D82AB52EEC}"/>
              </a:ext>
            </a:extLst>
          </p:cNvPr>
          <p:cNvSpPr>
            <a:spLocks noGrp="1"/>
          </p:cNvSpPr>
          <p:nvPr>
            <p:ph idx="1"/>
          </p:nvPr>
        </p:nvSpPr>
        <p:spPr/>
        <p:txBody>
          <a:bodyPr/>
          <a:lstStyle/>
          <a:p>
            <a:pPr lvl="0"/>
            <a:r>
              <a:rPr lang="es-ES" dirty="0">
                <a:latin typeface="VAG Rounded Next" panose="020F0502020203020204" pitchFamily="34" charset="0"/>
              </a:rPr>
              <a:t>Coloca la pajita biodegradable en la boca y respira sólo por la boca.  Puede que te resulte más fácil hacerlo si te tapas la nariz.</a:t>
            </a:r>
          </a:p>
          <a:p>
            <a:pPr lvl="0"/>
            <a:r>
              <a:rPr lang="es-ES" dirty="0">
                <a:latin typeface="VAG Rounded Next" panose="020F0502020203020204" pitchFamily="34" charset="0"/>
              </a:rPr>
              <a:t>Si te sientes mareado o incómodo, ¡detente!</a:t>
            </a:r>
          </a:p>
          <a:p>
            <a:pPr marL="0" indent="0">
              <a:buNone/>
            </a:pPr>
            <a:endParaRPr lang="es-ES" dirty="0">
              <a:latin typeface="VAG Rounded Next" panose="020F0502020203020204" pitchFamily="34" charset="0"/>
            </a:endParaRPr>
          </a:p>
          <a:p>
            <a:pPr marL="0" indent="0">
              <a:buNone/>
            </a:pPr>
            <a:r>
              <a:rPr lang="es-ES" dirty="0">
                <a:solidFill>
                  <a:srgbClr val="E51A92"/>
                </a:solidFill>
                <a:latin typeface="VAG Rounded Next" panose="020F0502020203020204" pitchFamily="34" charset="0"/>
              </a:rPr>
              <a:t>¿Cómo te has sentido?</a:t>
            </a:r>
          </a:p>
          <a:p>
            <a:endParaRPr lang="en-GB" dirty="0"/>
          </a:p>
        </p:txBody>
      </p:sp>
    </p:spTree>
    <p:extLst>
      <p:ext uri="{BB962C8B-B14F-4D97-AF65-F5344CB8AC3E}">
        <p14:creationId xmlns:p14="http://schemas.microsoft.com/office/powerpoint/2010/main" val="380242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35B88C-8862-4D49-B14E-D22D66134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FE4F74-06C4-440F-9229-39F18C29013A}"/>
              </a:ext>
            </a:extLst>
          </p:cNvPr>
          <p:cNvSpPr>
            <a:spLocks noGrp="1"/>
          </p:cNvSpPr>
          <p:nvPr>
            <p:ph type="title"/>
          </p:nvPr>
        </p:nvSpPr>
        <p:spPr/>
        <p:txBody>
          <a:bodyPr>
            <a:normAutofit/>
          </a:bodyPr>
          <a:lstStyle/>
          <a:p>
            <a:pPr algn="ctr"/>
            <a:r>
              <a:rPr lang="es-ES" sz="3600" dirty="0">
                <a:solidFill>
                  <a:srgbClr val="00BAFD"/>
                </a:solidFill>
                <a:latin typeface="VAG Rounded Next Heavy"/>
              </a:rPr>
              <a:t>Experimento de la pajita de papel</a:t>
            </a:r>
            <a:endParaRPr lang="en-GB" sz="3600" dirty="0">
              <a:solidFill>
                <a:srgbClr val="00BAFD"/>
              </a:solidFill>
              <a:latin typeface="VAG Rounded Next Heavy"/>
            </a:endParaRPr>
          </a:p>
        </p:txBody>
      </p:sp>
      <p:sp>
        <p:nvSpPr>
          <p:cNvPr id="3" name="Content Placeholder 2">
            <a:extLst>
              <a:ext uri="{FF2B5EF4-FFF2-40B4-BE49-F238E27FC236}">
                <a16:creationId xmlns:a16="http://schemas.microsoft.com/office/drawing/2014/main" id="{34B4C4AE-3F76-4AF4-A1C4-E9D82AB52EEC}"/>
              </a:ext>
            </a:extLst>
          </p:cNvPr>
          <p:cNvSpPr>
            <a:spLocks noGrp="1"/>
          </p:cNvSpPr>
          <p:nvPr>
            <p:ph idx="1"/>
          </p:nvPr>
        </p:nvSpPr>
        <p:spPr/>
        <p:txBody>
          <a:bodyPr/>
          <a:lstStyle/>
          <a:p>
            <a:pPr lvl="0"/>
            <a:r>
              <a:rPr lang="es-ES" dirty="0">
                <a:latin typeface="VAG Rounded Next" panose="020F0502020203020204" pitchFamily="34" charset="0"/>
              </a:rPr>
              <a:t>A continuación, muerde el extremo de la pajita biodegradable para aplastarla y repite la actividad, esta vez respirando durante menos tiempo. </a:t>
            </a:r>
          </a:p>
          <a:p>
            <a:pPr lvl="0"/>
            <a:r>
              <a:rPr lang="es-ES" dirty="0">
                <a:latin typeface="VAG Rounded Next" panose="020F0502020203020204" pitchFamily="34" charset="0"/>
              </a:rPr>
              <a:t>Si te sientes mareado o incómodo, detente.</a:t>
            </a:r>
          </a:p>
          <a:p>
            <a:pPr lvl="0"/>
            <a:endParaRPr lang="es-ES" dirty="0">
              <a:latin typeface="VAG Rounded Next" panose="020F0502020203020204" pitchFamily="34" charset="0"/>
            </a:endParaRPr>
          </a:p>
          <a:p>
            <a:pPr marL="0" lvl="0" indent="0">
              <a:buNone/>
            </a:pPr>
            <a:r>
              <a:rPr lang="es-ES" dirty="0">
                <a:solidFill>
                  <a:srgbClr val="E51A92"/>
                </a:solidFill>
                <a:latin typeface="VAG Rounded Next" panose="020F0502020203020204" pitchFamily="34" charset="0"/>
              </a:rPr>
              <a:t>¿Qué has sentido esta vez? </a:t>
            </a:r>
          </a:p>
          <a:p>
            <a:pPr lvl="0"/>
            <a:endParaRPr lang="es-ES" dirty="0">
              <a:latin typeface="VAG Rounded Next" panose="020F0502020203020204" pitchFamily="34" charset="0"/>
            </a:endParaRPr>
          </a:p>
          <a:p>
            <a:endParaRPr lang="en-GB" dirty="0"/>
          </a:p>
        </p:txBody>
      </p:sp>
    </p:spTree>
    <p:extLst>
      <p:ext uri="{BB962C8B-B14F-4D97-AF65-F5344CB8AC3E}">
        <p14:creationId xmlns:p14="http://schemas.microsoft.com/office/powerpoint/2010/main" val="186554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602B0E-44C2-4538-A840-12D66AA1C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a:extLst>
              <a:ext uri="{FF2B5EF4-FFF2-40B4-BE49-F238E27FC236}">
                <a16:creationId xmlns:a16="http://schemas.microsoft.com/office/drawing/2014/main" id="{4D43D998-64E7-40A1-8A50-7FCF1BA8BDD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11801" y="954541"/>
            <a:ext cx="8798426" cy="5358513"/>
          </a:xfrm>
          <a:prstGeom prst="rect">
            <a:avLst/>
          </a:prstGeom>
        </p:spPr>
      </p:pic>
      <p:sp>
        <p:nvSpPr>
          <p:cNvPr id="5" name="TextBox 4">
            <a:extLst>
              <a:ext uri="{FF2B5EF4-FFF2-40B4-BE49-F238E27FC236}">
                <a16:creationId xmlns:a16="http://schemas.microsoft.com/office/drawing/2014/main" id="{BDC49F93-2EA4-4605-843A-955E4C6EA547}"/>
              </a:ext>
            </a:extLst>
          </p:cNvPr>
          <p:cNvSpPr txBox="1"/>
          <p:nvPr/>
        </p:nvSpPr>
        <p:spPr>
          <a:xfrm>
            <a:off x="436097" y="631375"/>
            <a:ext cx="11284847" cy="646331"/>
          </a:xfrm>
          <a:prstGeom prst="rect">
            <a:avLst/>
          </a:prstGeom>
          <a:noFill/>
        </p:spPr>
        <p:txBody>
          <a:bodyPr wrap="square" rtlCol="0">
            <a:spAutoFit/>
          </a:bodyPr>
          <a:lstStyle/>
          <a:p>
            <a:pPr algn="ctr"/>
            <a:r>
              <a:rPr lang="es-ES" sz="3600" dirty="0">
                <a:solidFill>
                  <a:srgbClr val="00BAFD"/>
                </a:solidFill>
                <a:latin typeface="VAG Rounded Next Heavy" panose="020F0902020203020204" pitchFamily="34" charset="0"/>
              </a:rPr>
              <a:t>¿Qué desencadena las crisis del asma?</a:t>
            </a:r>
          </a:p>
        </p:txBody>
      </p:sp>
    </p:spTree>
    <p:extLst>
      <p:ext uri="{BB962C8B-B14F-4D97-AF65-F5344CB8AC3E}">
        <p14:creationId xmlns:p14="http://schemas.microsoft.com/office/powerpoint/2010/main" val="220181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85259C-4FAC-4B85-A7F1-1C5BA07D6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14466AD-CD0A-4A29-B42C-B136D42F885F}"/>
              </a:ext>
            </a:extLst>
          </p:cNvPr>
          <p:cNvSpPr>
            <a:spLocks noGrp="1"/>
          </p:cNvSpPr>
          <p:nvPr>
            <p:ph type="title"/>
          </p:nvPr>
        </p:nvSpPr>
        <p:spPr/>
        <p:txBody>
          <a:bodyPr>
            <a:normAutofit/>
          </a:bodyPr>
          <a:lstStyle/>
          <a:p>
            <a:pPr algn="ctr"/>
            <a:r>
              <a:rPr lang="es-ES" sz="3600">
                <a:solidFill>
                  <a:srgbClr val="00BAFD"/>
                </a:solidFill>
                <a:latin typeface="VAG Rounded Next Heavy"/>
              </a:rPr>
              <a:t>Asma y contaminación atmosférica: datos clave</a:t>
            </a:r>
          </a:p>
        </p:txBody>
      </p:sp>
      <p:sp>
        <p:nvSpPr>
          <p:cNvPr id="3" name="Content Placeholder 2">
            <a:extLst>
              <a:ext uri="{FF2B5EF4-FFF2-40B4-BE49-F238E27FC236}">
                <a16:creationId xmlns:a16="http://schemas.microsoft.com/office/drawing/2014/main" id="{4EFF894B-A4B5-4E73-92C9-B66CC1430B86}"/>
              </a:ext>
            </a:extLst>
          </p:cNvPr>
          <p:cNvSpPr>
            <a:spLocks noGrp="1"/>
          </p:cNvSpPr>
          <p:nvPr>
            <p:ph idx="1"/>
          </p:nvPr>
        </p:nvSpPr>
        <p:spPr>
          <a:xfrm>
            <a:off x="690418" y="1690688"/>
            <a:ext cx="5521696" cy="4629365"/>
          </a:xfrm>
        </p:spPr>
        <p:txBody>
          <a:bodyPr vert="horz" lIns="91440" tIns="45720" rIns="91440" bIns="45720" rtlCol="0" anchor="t">
            <a:normAutofit fontScale="92500" lnSpcReduction="20000"/>
          </a:bodyPr>
          <a:lstStyle/>
          <a:p>
            <a:pPr algn="just"/>
            <a:r>
              <a:rPr lang="es-ES" sz="2400" dirty="0">
                <a:latin typeface="VAG Rounded Next"/>
              </a:rPr>
              <a:t>La contaminación puede irritar la respiración y provocar la inflamación de las vías respiratorias.</a:t>
            </a:r>
          </a:p>
          <a:p>
            <a:pPr algn="just"/>
            <a:r>
              <a:rPr lang="es-ES" sz="2400" dirty="0">
                <a:latin typeface="VAG Rounded Next"/>
              </a:rPr>
              <a:t>Las partículas de polvo, hollín, gasóleo y humo son tan pequeñas que pueden llegar a los pulmones.</a:t>
            </a:r>
          </a:p>
          <a:p>
            <a:pPr algn="just"/>
            <a:r>
              <a:rPr lang="es-ES" sz="2400" dirty="0">
                <a:latin typeface="VAG Rounded Next"/>
              </a:rPr>
              <a:t>Los niños/as corren más riesgo porque su ritmo de respiración es más rápido y sus pulmones aún se están desarrollando.</a:t>
            </a:r>
          </a:p>
          <a:p>
            <a:pPr algn="just"/>
            <a:r>
              <a:rPr lang="es-ES" sz="2400" dirty="0">
                <a:latin typeface="VAG Rounded Next"/>
              </a:rPr>
              <a:t>La exposición a altos niveles de contaminación atmosférica durante un largo periodo de tiempo puede ser una causa de asma en niños/as y personas adultas.</a:t>
            </a:r>
          </a:p>
          <a:p>
            <a:pPr algn="just"/>
            <a:r>
              <a:rPr lang="es-ES" sz="2400" dirty="0">
                <a:latin typeface="VAG Rounded Next"/>
              </a:rPr>
              <a:t>Los niños y niñas que viven en zonas de alta contaminación tienen más probabilidades de ver reducida su función pulmonar cuando crezcan.</a:t>
            </a:r>
            <a:endParaRPr lang="en-GB" dirty="0"/>
          </a:p>
        </p:txBody>
      </p:sp>
      <p:pic>
        <p:nvPicPr>
          <p:cNvPr id="6" name="Picture 5">
            <a:extLst>
              <a:ext uri="{FF2B5EF4-FFF2-40B4-BE49-F238E27FC236}">
                <a16:creationId xmlns:a16="http://schemas.microsoft.com/office/drawing/2014/main" id="{B851B948-67BF-4641-B4D4-33878A320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018" y="2055811"/>
            <a:ext cx="3593599" cy="3438151"/>
          </a:xfrm>
          <a:prstGeom prst="rect">
            <a:avLst/>
          </a:prstGeom>
        </p:spPr>
      </p:pic>
    </p:spTree>
    <p:extLst>
      <p:ext uri="{BB962C8B-B14F-4D97-AF65-F5344CB8AC3E}">
        <p14:creationId xmlns:p14="http://schemas.microsoft.com/office/powerpoint/2010/main" val="337602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D74B52-5351-4E88-A307-484A70860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CD03764-A48C-49BC-A4FD-E0F4921F0118}"/>
              </a:ext>
            </a:extLst>
          </p:cNvPr>
          <p:cNvPicPr>
            <a:picLocks noChangeAspect="1"/>
          </p:cNvPicPr>
          <p:nvPr/>
        </p:nvPicPr>
        <p:blipFill rotWithShape="1">
          <a:blip r:embed="rId3">
            <a:extLst>
              <a:ext uri="{28A0092B-C50C-407E-A947-70E740481C1C}">
                <a14:useLocalDpi xmlns:a14="http://schemas.microsoft.com/office/drawing/2010/main" val="0"/>
              </a:ext>
            </a:extLst>
          </a:blip>
          <a:srcRect l="13281" r="14335" b="4660"/>
          <a:stretch/>
        </p:blipFill>
        <p:spPr>
          <a:xfrm>
            <a:off x="622168" y="1176850"/>
            <a:ext cx="5473831" cy="5082548"/>
          </a:xfrm>
          <a:prstGeom prst="rect">
            <a:avLst/>
          </a:prstGeom>
        </p:spPr>
      </p:pic>
      <p:sp>
        <p:nvSpPr>
          <p:cNvPr id="2" name="Title 1">
            <a:extLst>
              <a:ext uri="{FF2B5EF4-FFF2-40B4-BE49-F238E27FC236}">
                <a16:creationId xmlns:a16="http://schemas.microsoft.com/office/drawing/2014/main" id="{4FE9223C-322E-406E-85F1-D675D281F6F7}"/>
              </a:ext>
            </a:extLst>
          </p:cNvPr>
          <p:cNvSpPr>
            <a:spLocks noGrp="1"/>
          </p:cNvSpPr>
          <p:nvPr>
            <p:ph type="title"/>
          </p:nvPr>
        </p:nvSpPr>
        <p:spPr/>
        <p:txBody>
          <a:bodyPr/>
          <a:lstStyle/>
          <a:p>
            <a:pPr algn="ctr"/>
            <a:r>
              <a:rPr lang="es-ES">
                <a:solidFill>
                  <a:srgbClr val="00BAFD"/>
                </a:solidFill>
                <a:latin typeface="VAG Rounded Next Heavy" panose="020F0902020203020204" pitchFamily="34" charset="0"/>
              </a:rPr>
              <a:t>¡Acción!</a:t>
            </a:r>
          </a:p>
        </p:txBody>
      </p:sp>
      <p:sp>
        <p:nvSpPr>
          <p:cNvPr id="3" name="Content Placeholder 2">
            <a:extLst>
              <a:ext uri="{FF2B5EF4-FFF2-40B4-BE49-F238E27FC236}">
                <a16:creationId xmlns:a16="http://schemas.microsoft.com/office/drawing/2014/main" id="{AF72D20B-258E-4751-9624-D51508731E90}"/>
              </a:ext>
            </a:extLst>
          </p:cNvPr>
          <p:cNvSpPr>
            <a:spLocks noGrp="1"/>
          </p:cNvSpPr>
          <p:nvPr>
            <p:ph idx="1"/>
          </p:nvPr>
        </p:nvSpPr>
        <p:spPr>
          <a:xfrm>
            <a:off x="5617030" y="2883385"/>
            <a:ext cx="5257800" cy="1669478"/>
          </a:xfrm>
        </p:spPr>
        <p:txBody>
          <a:bodyPr/>
          <a:lstStyle/>
          <a:p>
            <a:pPr marL="0" indent="0" algn="ctr">
              <a:buNone/>
            </a:pPr>
            <a:r>
              <a:rPr lang="es-ES">
                <a:solidFill>
                  <a:srgbClr val="E51A92"/>
                </a:solidFill>
                <a:latin typeface="VAG Rounded Next" panose="020F0502020203020204" pitchFamily="34" charset="0"/>
                <a:ea typeface="VAG Rounded Next" panose="020F0502020203020204" pitchFamily="34" charset="0"/>
                <a:cs typeface="VAG Rounded Next" panose="020F0502020203020204" pitchFamily="34" charset="0"/>
              </a:rPr>
              <a:t>Crea un cartel o escribe un poema para concienciar sobre la relación entre la contaminación atmosférica y el asma </a:t>
            </a:r>
            <a:endParaRPr lang="es-ES"/>
          </a:p>
        </p:txBody>
      </p:sp>
    </p:spTree>
    <p:extLst>
      <p:ext uri="{BB962C8B-B14F-4D97-AF65-F5344CB8AC3E}">
        <p14:creationId xmlns:p14="http://schemas.microsoft.com/office/powerpoint/2010/main" val="4022068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b3493637-91d3-40f9-802b-f852cb2783f9">
      <Terms xmlns="http://schemas.microsoft.com/office/infopath/2007/PartnerControls"/>
    </TaxKeywordTaxHTField>
    <TaxCatchAll xmlns="b3493637-91d3-40f9-802b-f852cb2783f9"/>
    <acdv xmlns="15beabfd-36fb-41ac-afc4-02f51862359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E0B4F1B4450E4E8A5FE18239308EEA" ma:contentTypeVersion="21" ma:contentTypeDescription="Create a new document." ma:contentTypeScope="" ma:versionID="c83ac94626a6f78935d4872706956805">
  <xsd:schema xmlns:xsd="http://www.w3.org/2001/XMLSchema" xmlns:xs="http://www.w3.org/2001/XMLSchema" xmlns:p="http://schemas.microsoft.com/office/2006/metadata/properties" xmlns:ns2="15beabfd-36fb-41ac-afc4-02f51862359f" xmlns:ns3="b3493637-91d3-40f9-802b-f852cb2783f9" targetNamespace="http://schemas.microsoft.com/office/2006/metadata/properties" ma:root="true" ma:fieldsID="40d623451a94afbe858860d730a7dc5a" ns2:_="" ns3:_="">
    <xsd:import namespace="15beabfd-36fb-41ac-afc4-02f51862359f"/>
    <xsd:import namespace="b3493637-91d3-40f9-802b-f852cb2783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TaxKeywordTaxHTField" minOccurs="0"/>
                <xsd:element ref="ns3:TaxCatchAll"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acdv"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eabfd-36fb-41ac-afc4-02f518623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acdv" ma:index="23" nillable="true" ma:displayName="Text" ma:internalName="acdv">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93637-91d3-40f9-802b-f852cb2783f9" elementFormDefault="qualified">
    <xsd:import namespace="http://schemas.microsoft.com/office/2006/documentManagement/types"/>
    <xsd:import namespace="http://schemas.microsoft.com/office/infopath/2007/PartnerControls"/>
    <xsd:element name="TaxKeywordTaxHTField" ma:index="15" nillable="true" ma:taxonomy="true" ma:internalName="TaxKeywordTaxHTField" ma:taxonomyFieldName="TaxKeyword" ma:displayName="Enterprise Keywords" ma:readOnly="false" ma:fieldId="{23f27201-bee3-471e-b2e7-b64fd8b7ca38}" ma:taxonomyMulti="true" ma:sspId="c7cf4bdf-6ea0-4761-a6db-ba0d02b66f81"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e67a50d2-8246-48d2-8ccf-f5a8fe27e81d}" ma:internalName="TaxCatchAll" ma:showField="CatchAllData" ma:web="b3493637-91d3-40f9-802b-f852cb2783f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5328E-BF4A-45BE-B94E-513F38202132}">
  <ds:schemaRefs>
    <ds:schemaRef ds:uri="http://schemas.openxmlformats.org/package/2006/metadata/core-properties"/>
    <ds:schemaRef ds:uri="http://schemas.microsoft.com/office/2006/documentManagement/types"/>
    <ds:schemaRef ds:uri="http://purl.org/dc/dcmitype/"/>
    <ds:schemaRef ds:uri="http://www.w3.org/XML/1998/namespace"/>
    <ds:schemaRef ds:uri="http://purl.org/dc/elements/1.1/"/>
    <ds:schemaRef ds:uri="http://schemas.microsoft.com/office/2006/metadata/properties"/>
    <ds:schemaRef ds:uri="b3493637-91d3-40f9-802b-f852cb2783f9"/>
    <ds:schemaRef ds:uri="15beabfd-36fb-41ac-afc4-02f51862359f"/>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2B415EDF-A834-465B-880B-16D22DACE2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eabfd-36fb-41ac-afc4-02f51862359f"/>
    <ds:schemaRef ds:uri="b3493637-91d3-40f9-802b-f852cb2783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015A75-FB6C-4A05-9A21-B0B0498FFF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472</TotalTime>
  <Words>610</Words>
  <Application>Microsoft Office PowerPoint</Application>
  <PresentationFormat>Panorámica</PresentationFormat>
  <Paragraphs>36</Paragraphs>
  <Slides>7</Slides>
  <Notes>3</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Calibri Light</vt:lpstr>
      <vt:lpstr>VAG Rounded Next</vt:lpstr>
      <vt:lpstr>VAG Rounded Next Heavy</vt:lpstr>
      <vt:lpstr>Office Theme</vt:lpstr>
      <vt:lpstr>El aire y nuestro cuerpo </vt:lpstr>
      <vt:lpstr>Presentación de PowerPoint</vt:lpstr>
      <vt:lpstr>Experimento de la pajita de papel</vt:lpstr>
      <vt:lpstr>Experimento de la pajita de papel</vt:lpstr>
      <vt:lpstr>Presentación de PowerPoint</vt:lpstr>
      <vt:lpstr>Asma y contaminación atmosférica: datos clave</vt:lpstr>
      <vt:lpstr>¡Acción!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feel like to breathe in dirty air?</dc:title>
  <dc:creator>Freya Mohamed</dc:creator>
  <cp:lastModifiedBy>GAP BIZKAIA</cp:lastModifiedBy>
  <cp:revision>28</cp:revision>
  <dcterms:created xsi:type="dcterms:W3CDTF">2019-10-02T09:00:34Z</dcterms:created>
  <dcterms:modified xsi:type="dcterms:W3CDTF">2021-10-13T11:36:34Z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0x010100FAE0B4F1B4450E4E8A5FE18239308EEA</vt:lpwstr>
  </property>
  <property fmtid="{D5CDD505-2E9C-101B-9397-08002B2CF9AE}" pid="3" name="TaxKeyword">
    <vt:lpwstr/>
  </property>
</Properties>
</file>